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2"/>
  </p:notesMasterIdLst>
  <p:handoutMasterIdLst>
    <p:handoutMasterId r:id="rId13"/>
  </p:handoutMasterIdLst>
  <p:sldIdLst>
    <p:sldId id="256" r:id="rId2"/>
    <p:sldId id="319" r:id="rId3"/>
    <p:sldId id="470" r:id="rId4"/>
    <p:sldId id="471" r:id="rId5"/>
    <p:sldId id="477" r:id="rId6"/>
    <p:sldId id="472" r:id="rId7"/>
    <p:sldId id="473" r:id="rId8"/>
    <p:sldId id="478" r:id="rId9"/>
    <p:sldId id="479" r:id="rId10"/>
    <p:sldId id="260" r:id="rId11"/>
  </p:sldIdLst>
  <p:sldSz cx="12192000" cy="6858000"/>
  <p:notesSz cx="6858000" cy="9144000"/>
  <p:custDataLst>
    <p:tags r:id="rId14"/>
  </p:custData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40" userDrawn="1">
          <p15:clr>
            <a:srgbClr val="A4A3A4"/>
          </p15:clr>
        </p15:guide>
        <p15:guide id="5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21BDEE"/>
    <a:srgbClr val="383951"/>
    <a:srgbClr val="383A51"/>
    <a:srgbClr val="F58C3D"/>
    <a:srgbClr val="82AB40"/>
    <a:srgbClr val="E85C5C"/>
    <a:srgbClr val="965E8A"/>
    <a:srgbClr val="2EA6C4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59" autoAdjust="0"/>
    <p:restoredTop sz="87805" autoAdjust="0"/>
  </p:normalViewPr>
  <p:slideViewPr>
    <p:cSldViewPr>
      <p:cViewPr varScale="1">
        <p:scale>
          <a:sx n="80" d="100"/>
          <a:sy n="80" d="100"/>
        </p:scale>
        <p:origin x="126" y="174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2" d="100"/>
        <a:sy n="62" d="100"/>
      </p:scale>
      <p:origin x="0" y="0"/>
    </p:cViewPr>
  </p:sorterViewPr>
  <p:notesViewPr>
    <p:cSldViewPr showGuides="1">
      <p:cViewPr varScale="1">
        <p:scale>
          <a:sx n="86" d="100"/>
          <a:sy n="86" d="100"/>
        </p:scale>
        <p:origin x="378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6E13BF-BFFB-42BB-BB59-2242504D84BC}" type="datetimeFigureOut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D9ECC-A8B4-4BFB-9F52-FEFED605C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5308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81254B-8964-4F57-BA27-567E03392278}" type="datetimeFigureOut">
              <a:rPr lang="ko-KR" altLang="en-US" smtClean="0"/>
              <a:t>2024-10-16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8D633-98C0-43FF-9CFA-EF9A4754A8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52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D633-98C0-43FF-9CFA-EF9A4754A8E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371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D633-98C0-43FF-9CFA-EF9A4754A8E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0707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D633-98C0-43FF-9CFA-EF9A4754A8E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0592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D633-98C0-43FF-9CFA-EF9A4754A8E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4049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D633-98C0-43FF-9CFA-EF9A4754A8E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9433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D633-98C0-43FF-9CFA-EF9A4754A8E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73698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8D633-98C0-43FF-9CFA-EF9A4754A8E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849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텍스트 개체 틀 9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95400" y="2996952"/>
            <a:ext cx="5488426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600" b="1" baseline="0">
                <a:solidFill>
                  <a:srgbClr val="383A51"/>
                </a:solidFill>
                <a:effectLst/>
                <a:latin typeface="+mj-lt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BUSINESS PLAN</a:t>
            </a:r>
            <a:endParaRPr lang="ko-KR" altLang="en-US" dirty="0" smtClean="0"/>
          </a:p>
        </p:txBody>
      </p:sp>
      <p:sp>
        <p:nvSpPr>
          <p:cNvPr id="10" name="텍스트 개체 틀 9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95400" y="2780928"/>
            <a:ext cx="1761444" cy="2769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l">
              <a:buNone/>
              <a:defRPr sz="2000" b="0">
                <a:solidFill>
                  <a:srgbClr val="383A51"/>
                </a:solidFill>
                <a:effectLst/>
                <a:latin typeface="+mj-lt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dirty="0" smtClean="0"/>
              <a:t>Slogan goes here</a:t>
            </a:r>
          </a:p>
        </p:txBody>
      </p:sp>
    </p:spTree>
    <p:extLst>
      <p:ext uri="{BB962C8B-B14F-4D97-AF65-F5344CB8AC3E}">
        <p14:creationId xmlns:p14="http://schemas.microsoft.com/office/powerpoint/2010/main" val="378284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텍스트 개체 틀 2"/>
          <p:cNvSpPr>
            <a:spLocks noGrp="1"/>
          </p:cNvSpPr>
          <p:nvPr>
            <p:ph type="body" sz="quarter" idx="23" hasCustomPrompt="1"/>
          </p:nvPr>
        </p:nvSpPr>
        <p:spPr>
          <a:xfrm>
            <a:off x="652805" y="1226836"/>
            <a:ext cx="4267522" cy="738664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342874" indent="-342874" algn="l">
              <a:buNone/>
              <a:defRPr lang="ko-KR" altLang="en-US" sz="4800" b="1" i="0" baseline="0" dirty="0">
                <a:solidFill>
                  <a:srgbClr val="383951"/>
                </a:solidFill>
                <a:effectLst/>
                <a:latin typeface="+mj-lt"/>
                <a:ea typeface="+mj-ea"/>
                <a:cs typeface="Tahoma" pitchFamily="34" charset="0"/>
              </a:defRPr>
            </a:lvl1pPr>
          </a:lstStyle>
          <a:p>
            <a:pPr marL="0" marR="0" lvl="0" indent="0" fontAlgn="auto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dirty="0" smtClean="0"/>
              <a:t>Contents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234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46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02829" y="6575167"/>
            <a:ext cx="517697" cy="18466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defRPr>
            </a:lvl1pPr>
          </a:lstStyle>
          <a:p>
            <a:fld id="{75D8F74E-B4A5-4AC5-9208-5754DED0CF4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1124744"/>
          </a:xfrm>
          <a:prstGeom prst="rect">
            <a:avLst/>
          </a:prstGeom>
          <a:solidFill>
            <a:srgbClr val="383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702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2" userDrawn="1">
          <p15:clr>
            <a:srgbClr val="FBAE40"/>
          </p15:clr>
        </p15:guide>
        <p15:guide id="4" pos="740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02829" y="6575167"/>
            <a:ext cx="517697" cy="18466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defRPr>
            </a:lvl1pPr>
          </a:lstStyle>
          <a:p>
            <a:fld id="{75D8F74E-B4A5-4AC5-9208-5754DED0CF4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1124744"/>
          </a:xfrm>
          <a:prstGeom prst="rect">
            <a:avLst/>
          </a:prstGeom>
          <a:solidFill>
            <a:srgbClr val="383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297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72">
          <p15:clr>
            <a:srgbClr val="FBAE40"/>
          </p15:clr>
        </p15:guide>
        <p15:guide id="4" pos="740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/>
          <p:cNvSpPr>
            <a:spLocks noGrp="1"/>
          </p:cNvSpPr>
          <p:nvPr>
            <p:ph type="body" sz="quarter" idx="13" hasCustomPrompt="1"/>
          </p:nvPr>
        </p:nvSpPr>
        <p:spPr>
          <a:xfrm>
            <a:off x="8112224" y="2996952"/>
            <a:ext cx="3446072" cy="74789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r">
              <a:buNone/>
              <a:defRPr sz="5400" b="1">
                <a:solidFill>
                  <a:srgbClr val="383A51"/>
                </a:solidFill>
                <a:effectLst/>
                <a:latin typeface="+mj-lt"/>
                <a:cs typeface="Tahoma" panose="020B0604030504040204" pitchFamily="34" charset="0"/>
              </a:defRPr>
            </a:lvl1pPr>
          </a:lstStyle>
          <a:p>
            <a:pPr lvl="0"/>
            <a:r>
              <a:rPr lang="en-US" altLang="ko-KR" smtClean="0"/>
              <a:t>THANK YOU</a:t>
            </a:r>
            <a:endParaRPr lang="ko-KR" alt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38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0771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odP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직사각형 6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pic>
          <p:nvPicPr>
            <p:cNvPr id="4" name="그림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1790185"/>
              <a:ext cx="9144000" cy="29083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 userDrawn="1"/>
          </p:nvSpPr>
          <p:spPr>
            <a:xfrm>
              <a:off x="4439816" y="5476359"/>
              <a:ext cx="3312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prstClr val="white">
                      <a:lumMod val="85000"/>
                    </a:prstClr>
                  </a:solidFill>
                </a:rPr>
                <a:t>www.goodpello.com</a:t>
              </a:r>
              <a:endParaRPr lang="ko-KR" altLang="en-US" dirty="0">
                <a:solidFill>
                  <a:prstClr val="white">
                    <a:lumMod val="85000"/>
                  </a:prstClr>
                </a:solidFill>
              </a:endParaRPr>
            </a:p>
          </p:txBody>
        </p:sp>
        <p:grpSp>
          <p:nvGrpSpPr>
            <p:cNvPr id="6" name="그룹 9"/>
            <p:cNvGrpSpPr/>
            <p:nvPr userDrawn="1"/>
          </p:nvGrpSpPr>
          <p:grpSpPr>
            <a:xfrm>
              <a:off x="3657600" y="5661025"/>
              <a:ext cx="4876800" cy="0"/>
              <a:chOff x="2105025" y="5566291"/>
              <a:chExt cx="4876800" cy="0"/>
            </a:xfrm>
          </p:grpSpPr>
          <p:cxnSp>
            <p:nvCxnSpPr>
              <p:cNvPr id="7" name="직선 연결선 10"/>
              <p:cNvCxnSpPr/>
              <p:nvPr userDrawn="1"/>
            </p:nvCxnSpPr>
            <p:spPr>
              <a:xfrm flipH="1">
                <a:off x="2105025" y="5566291"/>
                <a:ext cx="1200150" cy="0"/>
              </a:xfrm>
              <a:prstGeom prst="line">
                <a:avLst/>
              </a:prstGeom>
              <a:ln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11"/>
              <p:cNvCxnSpPr/>
              <p:nvPr userDrawn="1"/>
            </p:nvCxnSpPr>
            <p:spPr>
              <a:xfrm flipH="1">
                <a:off x="5781675" y="5566291"/>
                <a:ext cx="1200150" cy="0"/>
              </a:xfrm>
              <a:prstGeom prst="line">
                <a:avLst/>
              </a:prstGeom>
              <a:ln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1419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9104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9" r:id="rId3"/>
    <p:sldLayoutId id="2147483710" r:id="rId4"/>
    <p:sldLayoutId id="2147483712" r:id="rId5"/>
    <p:sldLayoutId id="2147483694" r:id="rId6"/>
    <p:sldLayoutId id="2147483711" r:id="rId7"/>
    <p:sldLayoutId id="2147483716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407368" y="2945981"/>
            <a:ext cx="5735544" cy="923330"/>
          </a:xfrm>
        </p:spPr>
        <p:txBody>
          <a:bodyPr wrap="none"/>
          <a:lstStyle/>
          <a:p>
            <a:r>
              <a:rPr lang="ko-KR" altLang="en-US" sz="6000" dirty="0" smtClean="0">
                <a:solidFill>
                  <a:schemeClr val="tx1"/>
                </a:solidFill>
              </a:rPr>
              <a:t>인턴 간담회 발표</a:t>
            </a:r>
            <a:endParaRPr lang="ko-KR" altLang="en-US" sz="6000" b="1" dirty="0">
              <a:solidFill>
                <a:schemeClr val="tx1"/>
              </a:solidFill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13284" y="2819354"/>
            <a:ext cx="648000" cy="0"/>
          </a:xfrm>
          <a:prstGeom prst="line">
            <a:avLst/>
          </a:prstGeom>
          <a:ln w="15875">
            <a:solidFill>
              <a:srgbClr val="383A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13284" y="3981583"/>
            <a:ext cx="648000" cy="0"/>
          </a:xfrm>
          <a:prstGeom prst="line">
            <a:avLst/>
          </a:prstGeom>
          <a:ln w="15875">
            <a:solidFill>
              <a:srgbClr val="383A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7104112" y="6309320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작성자</a:t>
            </a:r>
            <a:r>
              <a:rPr lang="en-US" altLang="ko-KR" dirty="0" smtClean="0">
                <a:solidFill>
                  <a:schemeClr val="bg1"/>
                </a:solidFill>
              </a:rPr>
              <a:t>: </a:t>
            </a:r>
            <a:r>
              <a:rPr lang="ko-KR" altLang="en-US" dirty="0" smtClean="0">
                <a:solidFill>
                  <a:schemeClr val="bg1"/>
                </a:solidFill>
              </a:rPr>
              <a:t>품질보증 </a:t>
            </a:r>
            <a:r>
              <a:rPr lang="en-US" altLang="ko-KR" dirty="0" smtClean="0">
                <a:solidFill>
                  <a:schemeClr val="bg1"/>
                </a:solidFill>
              </a:rPr>
              <a:t>1</a:t>
            </a:r>
            <a:r>
              <a:rPr lang="ko-KR" altLang="en-US" dirty="0" smtClean="0">
                <a:solidFill>
                  <a:schemeClr val="bg1"/>
                </a:solidFill>
              </a:rPr>
              <a:t>팀 신희민 인턴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948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8112224" y="2852936"/>
            <a:ext cx="3446072" cy="747897"/>
          </a:xfrm>
        </p:spPr>
        <p:txBody>
          <a:bodyPr lIns="0" tIns="0" rIns="0" bIns="0">
            <a:spAutoFit/>
          </a:bodyPr>
          <a:lstStyle/>
          <a:p>
            <a:r>
              <a:rPr lang="en-US" altLang="ko-KR" smtClean="0">
                <a:solidFill>
                  <a:srgbClr val="21BDEE"/>
                </a:solidFill>
              </a:rPr>
              <a:t>THANK YOU</a:t>
            </a:r>
            <a:endParaRPr lang="ko-KR" altLang="en-US" dirty="0">
              <a:solidFill>
                <a:srgbClr val="21BDEE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930720" y="2811750"/>
            <a:ext cx="566216" cy="0"/>
          </a:xfrm>
          <a:prstGeom prst="line">
            <a:avLst/>
          </a:prstGeom>
          <a:ln w="15875">
            <a:solidFill>
              <a:srgbClr val="383A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274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23"/>
          </p:nvPr>
        </p:nvSpPr>
        <p:spPr>
          <a:xfrm>
            <a:off x="1027733" y="1427101"/>
            <a:ext cx="4267522" cy="664797"/>
          </a:xfrm>
        </p:spPr>
        <p:txBody>
          <a:bodyPr/>
          <a:lstStyle/>
          <a:p>
            <a:r>
              <a:rPr lang="en-US" altLang="ko-KR" dirty="0">
                <a:solidFill>
                  <a:srgbClr val="21BDEE"/>
                </a:solidFill>
                <a:latin typeface="+mj-lt"/>
              </a:rPr>
              <a:t>CONTENTS</a:t>
            </a: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1078475" y="2276872"/>
            <a:ext cx="4248472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marL="355600" indent="-3556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200" b="1" dirty="0" smtClean="0">
                <a:solidFill>
                  <a:srgbClr val="383A51"/>
                </a:solidFill>
                <a:latin typeface="+mj-ea"/>
                <a:ea typeface="+mj-ea"/>
                <a:cs typeface="Calibri" panose="020F0502020204030204" pitchFamily="34" charset="0"/>
              </a:rPr>
              <a:t>자기 소개</a:t>
            </a:r>
            <a:endParaRPr lang="en-US" altLang="ko-KR" sz="2200" b="1" dirty="0" smtClean="0">
              <a:solidFill>
                <a:srgbClr val="383A51"/>
              </a:solidFill>
              <a:latin typeface="+mj-ea"/>
              <a:ea typeface="+mj-ea"/>
              <a:cs typeface="Calibri" panose="020F0502020204030204" pitchFamily="34" charset="0"/>
            </a:endParaRPr>
          </a:p>
          <a:p>
            <a:pPr marL="355600" indent="-3556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200" b="1" dirty="0" smtClean="0">
                <a:solidFill>
                  <a:srgbClr val="383A51"/>
                </a:solidFill>
                <a:latin typeface="+mj-ea"/>
                <a:ea typeface="+mj-ea"/>
                <a:cs typeface="Calibri" panose="020F0502020204030204" pitchFamily="34" charset="0"/>
              </a:rPr>
              <a:t>부서 소개</a:t>
            </a:r>
            <a:endParaRPr lang="en-US" altLang="ko-KR" sz="2200" b="1" dirty="0" smtClean="0">
              <a:solidFill>
                <a:srgbClr val="383A51"/>
              </a:solidFill>
              <a:latin typeface="+mj-ea"/>
              <a:ea typeface="+mj-ea"/>
              <a:cs typeface="Calibri" panose="020F0502020204030204" pitchFamily="34" charset="0"/>
            </a:endParaRPr>
          </a:p>
          <a:p>
            <a:pPr marL="355600" indent="-3556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200" b="1" dirty="0" smtClean="0">
                <a:solidFill>
                  <a:srgbClr val="383A51"/>
                </a:solidFill>
                <a:latin typeface="+mj-ea"/>
                <a:ea typeface="+mj-ea"/>
                <a:cs typeface="Calibri" panose="020F0502020204030204" pitchFamily="34" charset="0"/>
              </a:rPr>
              <a:t>업무 현황 공유</a:t>
            </a:r>
            <a:endParaRPr lang="en-US" altLang="ko-KR" sz="2200" b="1" dirty="0" smtClean="0">
              <a:solidFill>
                <a:srgbClr val="383A51"/>
              </a:solidFill>
              <a:latin typeface="+mj-ea"/>
              <a:ea typeface="+mj-ea"/>
              <a:cs typeface="Calibri" panose="020F0502020204030204" pitchFamily="34" charset="0"/>
            </a:endParaRPr>
          </a:p>
          <a:p>
            <a:pPr marL="355600" indent="-35560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200" b="1" dirty="0" smtClean="0">
                <a:solidFill>
                  <a:srgbClr val="383A51"/>
                </a:solidFill>
                <a:latin typeface="+mj-ea"/>
                <a:ea typeface="+mj-ea"/>
                <a:cs typeface="Calibri" panose="020F0502020204030204" pitchFamily="34" charset="0"/>
              </a:rPr>
              <a:t>목표 및 기대하는 바</a:t>
            </a:r>
            <a:endParaRPr lang="en-US" altLang="ko-KR" sz="2200" b="1" dirty="0">
              <a:solidFill>
                <a:srgbClr val="383A51"/>
              </a:solidFill>
              <a:latin typeface="+mj-ea"/>
              <a:ea typeface="+mj-ea"/>
              <a:cs typeface="Calibri" panose="020F0502020204030204" pitchFamily="34" charset="0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1078475" y="1374792"/>
            <a:ext cx="648000" cy="0"/>
          </a:xfrm>
          <a:prstGeom prst="line">
            <a:avLst/>
          </a:prstGeom>
          <a:ln w="15875">
            <a:solidFill>
              <a:srgbClr val="383A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239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"/>
          <p:cNvSpPr txBox="1">
            <a:spLocks noChangeArrowheads="1"/>
          </p:cNvSpPr>
          <p:nvPr/>
        </p:nvSpPr>
        <p:spPr bwMode="auto">
          <a:xfrm>
            <a:off x="443372" y="180430"/>
            <a:ext cx="9829092" cy="553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90000"/>
              </a:lnSpc>
              <a:defRPr/>
            </a:pP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1. </a:t>
            </a:r>
            <a:r>
              <a:rPr lang="ko-KR" altLang="en-US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자기 소개</a:t>
            </a:r>
            <a:endParaRPr lang="ko-KR" altLang="en-US" sz="4000" dirty="0">
              <a:solidFill>
                <a:srgbClr val="21BDE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5360" y="1628800"/>
            <a:ext cx="780146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이름 </a:t>
            </a:r>
            <a:r>
              <a:rPr lang="en-US" altLang="ko-K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신희민</a:t>
            </a: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altLang="ko-K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소속 </a:t>
            </a:r>
            <a:r>
              <a:rPr lang="en-US" altLang="ko-K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품질보증 </a:t>
            </a:r>
            <a:r>
              <a:rPr lang="en-US" altLang="ko-K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팀 </a:t>
            </a: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입사일 </a:t>
            </a:r>
            <a:r>
              <a:rPr lang="en-US" altLang="ko-K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2024.07.01 (</a:t>
            </a: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현재 </a:t>
            </a:r>
            <a:r>
              <a:rPr lang="en-US" altLang="ko-K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개월 차</a:t>
            </a:r>
            <a:r>
              <a:rPr lang="en-US" altLang="ko-K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팀 내 </a:t>
            </a:r>
            <a:r>
              <a:rPr lang="ko-KR" alt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역할 </a:t>
            </a:r>
            <a:r>
              <a:rPr lang="en-US" altLang="ko-K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테스트 </a:t>
            </a:r>
            <a:r>
              <a:rPr lang="ko-KR" alt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엔지니어 </a:t>
            </a:r>
            <a:r>
              <a:rPr lang="en-US" altLang="ko-KR" sz="2000" b="1" dirty="0">
                <a:latin typeface="Calibri" panose="020F0502020204030204" pitchFamily="34" charset="0"/>
                <a:cs typeface="Calibri" panose="020F0502020204030204" pitchFamily="34" charset="0"/>
              </a:rPr>
              <a:t>(TE) </a:t>
            </a:r>
            <a:r>
              <a:rPr lang="ko-KR" alt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36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"/>
          <p:cNvSpPr txBox="1">
            <a:spLocks noChangeArrowheads="1"/>
          </p:cNvSpPr>
          <p:nvPr/>
        </p:nvSpPr>
        <p:spPr bwMode="auto">
          <a:xfrm>
            <a:off x="443372" y="180430"/>
            <a:ext cx="9829092" cy="553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90000"/>
              </a:lnSpc>
              <a:defRPr/>
            </a:pP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2. </a:t>
            </a:r>
            <a:r>
              <a:rPr lang="ko-KR" altLang="en-US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부서 소개</a:t>
            </a:r>
            <a:endParaRPr lang="ko-KR" altLang="en-US" sz="4000" dirty="0">
              <a:solidFill>
                <a:srgbClr val="21BDE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3352" y="1340768"/>
            <a:ext cx="11737304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품질보증 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</a:rPr>
              <a:t>1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팀 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</a:rPr>
              <a:t>: </a:t>
            </a:r>
            <a:r>
              <a:rPr lang="en-US" altLang="ko-KR" sz="2000" b="1" dirty="0" smtClean="0">
                <a:solidFill>
                  <a:schemeClr val="accent5"/>
                </a:solidFill>
                <a:latin typeface="+mn-ea"/>
                <a:cs typeface="Calibri" panose="020F0502020204030204" pitchFamily="34" charset="0"/>
              </a:rPr>
              <a:t>QC &amp; QA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업무 수행</a:t>
            </a:r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+mn-ea"/>
                <a:cs typeface="Calibri" panose="020F0502020204030204" pitchFamily="34" charset="0"/>
              </a:rPr>
              <a:t>	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신규로 개발 또는 수정된 기능에 대해 테스트 수행 </a:t>
            </a:r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pPr lvl="1"/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latin typeface="+mn-ea"/>
                <a:cs typeface="Calibri" panose="020F0502020204030204" pitchFamily="34" charset="0"/>
              </a:rPr>
              <a:t>	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최종적인 제품 품질 평가 및 </a:t>
            </a:r>
            <a:r>
              <a:rPr lang="ko-KR" altLang="en-US" sz="2000" b="1" dirty="0" err="1" smtClean="0">
                <a:latin typeface="+mn-ea"/>
                <a:cs typeface="Calibri" panose="020F0502020204030204" pitchFamily="34" charset="0"/>
              </a:rPr>
              <a:t>릴리즈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 여부 결정 </a:t>
            </a:r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 </a:t>
            </a:r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특징 </a:t>
            </a:r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r>
              <a:rPr lang="en-US" altLang="ko-KR" sz="2000" b="1" dirty="0" smtClean="0">
                <a:latin typeface="+mn-ea"/>
                <a:cs typeface="Calibri" panose="020F0502020204030204" pitchFamily="34" charset="0"/>
              </a:rPr>
              <a:t>1)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여러 부서와의 협업 </a:t>
            </a:r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r>
              <a:rPr lang="en-US" altLang="ko-KR" sz="2000" b="1" dirty="0" smtClean="0">
                <a:latin typeface="+mn-ea"/>
                <a:cs typeface="Calibri" panose="020F0502020204030204" pitchFamily="34" charset="0"/>
              </a:rPr>
              <a:t> </a:t>
            </a:r>
          </a:p>
          <a:p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EX)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제품별 개발팀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,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품질보증 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2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팀 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(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인증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)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팀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, </a:t>
            </a:r>
            <a:r>
              <a:rPr lang="ko-KR" altLang="en-US" sz="2000" b="1" dirty="0" err="1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사업팀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(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방화벽사업실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,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해외 </a:t>
            </a:r>
            <a:r>
              <a:rPr lang="ko-KR" altLang="en-US" sz="2000" b="1" dirty="0" err="1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사업팀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) , TS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팀 등</a:t>
            </a:r>
            <a:endParaRPr lang="en-US" altLang="ko-KR" sz="2000" b="1" dirty="0" smtClean="0">
              <a:latin typeface="+mn-ea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endParaRPr lang="en-US" altLang="ko-KR" sz="2000" b="1" dirty="0">
              <a:latin typeface="+mn-ea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2)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전체 제품에 대한 이해 </a:t>
            </a:r>
            <a:endParaRPr lang="en-US" altLang="ko-KR" sz="2000" b="1" dirty="0" smtClean="0">
              <a:latin typeface="+mn-ea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endParaRPr lang="en-US" altLang="ko-KR" sz="2000" b="1" dirty="0">
              <a:latin typeface="+mn-ea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: TMS, ONE, RMS, NGFW, BD1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등</a:t>
            </a:r>
            <a:endParaRPr lang="en-US" altLang="ko-KR" sz="2000" b="1" dirty="0" smtClean="0">
              <a:latin typeface="+mn-ea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endParaRPr lang="en-US" altLang="ko-KR" sz="2000" b="1" dirty="0">
              <a:latin typeface="+mn-ea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r>
              <a:rPr lang="en-US" altLang="ko-KR" sz="2000" b="1" dirty="0" smtClean="0">
                <a:latin typeface="+mn-ea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44" name="그림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0136" y="1196752"/>
            <a:ext cx="4194054" cy="229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2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"/>
          <p:cNvSpPr txBox="1">
            <a:spLocks noChangeArrowheads="1"/>
          </p:cNvSpPr>
          <p:nvPr/>
        </p:nvSpPr>
        <p:spPr bwMode="auto">
          <a:xfrm>
            <a:off x="443372" y="180430"/>
            <a:ext cx="9829092" cy="553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90000"/>
              </a:lnSpc>
              <a:defRPr/>
            </a:pP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2. </a:t>
            </a:r>
            <a:r>
              <a:rPr lang="ko-KR" altLang="en-US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부서 소개</a:t>
            </a:r>
            <a:endParaRPr lang="ko-KR" altLang="en-US" sz="4000" dirty="0">
              <a:solidFill>
                <a:srgbClr val="21BDE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3352" y="1340768"/>
            <a:ext cx="1173730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업무 절차 </a:t>
            </a:r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테스트 요청 기안 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진입 테스트 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테스트 설계 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테스트 수행 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테스트 종료 및 평가 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ko-KR" altLang="en-US" sz="2000" b="1" dirty="0" err="1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릴리즈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endParaRPr lang="ko-KR" altLang="en-US" sz="2000" b="1" dirty="0">
              <a:latin typeface="+mn-ea"/>
              <a:cs typeface="Calibri" panose="020F0502020204030204" pitchFamily="34" charset="0"/>
            </a:endParaRPr>
          </a:p>
          <a:p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r>
              <a:rPr lang="en-US" altLang="ko-KR" sz="2000" b="1" dirty="0" smtClean="0">
                <a:latin typeface="+mn-ea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2" name="모서리가 둥근 직사각형 1"/>
          <p:cNvSpPr/>
          <p:nvPr/>
        </p:nvSpPr>
        <p:spPr>
          <a:xfrm>
            <a:off x="2015641" y="2881507"/>
            <a:ext cx="3384376" cy="961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ko-KR" altLang="en-US" sz="1200" b="1" dirty="0" smtClean="0"/>
              <a:t>요구사항 반영 확인 </a:t>
            </a:r>
            <a:endParaRPr lang="en-US" altLang="ko-KR" sz="1200" b="1" dirty="0" smtClean="0"/>
          </a:p>
          <a:p>
            <a:pPr marL="285750" indent="-285750">
              <a:buFontTx/>
              <a:buChar char="-"/>
            </a:pPr>
            <a:r>
              <a:rPr lang="ko-KR" altLang="en-US" sz="1200" b="1" dirty="0" smtClean="0"/>
              <a:t>테스트 </a:t>
            </a:r>
            <a:r>
              <a:rPr lang="ko-KR" altLang="en-US" sz="1200" b="1" dirty="0" err="1" smtClean="0"/>
              <a:t>베이시스</a:t>
            </a:r>
            <a:r>
              <a:rPr lang="ko-KR" altLang="en-US" sz="1200" b="1" dirty="0" smtClean="0"/>
              <a:t> </a:t>
            </a:r>
            <a:r>
              <a:rPr lang="en-US" altLang="ko-KR" sz="1200" b="1" dirty="0" smtClean="0"/>
              <a:t>(UT/IT </a:t>
            </a:r>
            <a:r>
              <a:rPr lang="ko-KR" altLang="en-US" sz="1200" b="1" dirty="0" smtClean="0"/>
              <a:t>테스트 내역</a:t>
            </a:r>
            <a:r>
              <a:rPr lang="en-US" altLang="ko-KR" sz="1200" b="1" dirty="0" smtClean="0"/>
              <a:t>) </a:t>
            </a:r>
          </a:p>
          <a:p>
            <a:pPr marL="285750" indent="-285750">
              <a:buFontTx/>
              <a:buChar char="-"/>
            </a:pPr>
            <a:r>
              <a:rPr lang="ko-KR" altLang="en-US" sz="1200" b="1" dirty="0" err="1" smtClean="0"/>
              <a:t>스모크</a:t>
            </a:r>
            <a:r>
              <a:rPr lang="ko-KR" altLang="en-US" sz="1200" b="1" dirty="0" smtClean="0"/>
              <a:t> 테스트 </a:t>
            </a:r>
            <a:r>
              <a:rPr lang="en-US" altLang="ko-KR" sz="1200" b="1" dirty="0" smtClean="0"/>
              <a:t>(</a:t>
            </a:r>
            <a:r>
              <a:rPr lang="ko-KR" altLang="en-US" sz="1200" b="1" dirty="0" smtClean="0"/>
              <a:t>설치 및 필수 가능 수행</a:t>
            </a:r>
            <a:r>
              <a:rPr lang="en-US" altLang="ko-KR" sz="1200" b="1" dirty="0" smtClean="0"/>
              <a:t>)</a:t>
            </a:r>
            <a:endParaRPr lang="ko-KR" altLang="en-US" sz="1200" b="1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3311785" y="3842587"/>
            <a:ext cx="0" cy="28803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700692" y="3390773"/>
            <a:ext cx="576064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Fail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1" name="구부러진 연결선 10"/>
          <p:cNvCxnSpPr>
            <a:stCxn id="8" idx="1"/>
          </p:cNvCxnSpPr>
          <p:nvPr/>
        </p:nvCxnSpPr>
        <p:spPr>
          <a:xfrm rot="10800000" flipV="1">
            <a:off x="1159734" y="3575439"/>
            <a:ext cx="540958" cy="657464"/>
          </a:xfrm>
          <a:prstGeom prst="curved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/>
          <p:cNvGrpSpPr/>
          <p:nvPr/>
        </p:nvGrpSpPr>
        <p:grpSpPr>
          <a:xfrm>
            <a:off x="3743833" y="4448927"/>
            <a:ext cx="2052228" cy="1202774"/>
            <a:chOff x="3935760" y="5013176"/>
            <a:chExt cx="2052228" cy="1202774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3935760" y="5301208"/>
              <a:ext cx="2052228" cy="91474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ko-KR" altLang="en-US" sz="1200" b="1" dirty="0" smtClean="0"/>
                <a:t>테스트 환경 구성</a:t>
              </a:r>
              <a:endParaRPr lang="en-US" altLang="ko-KR" sz="1200" b="1" dirty="0"/>
            </a:p>
            <a:p>
              <a:pPr marL="285750" indent="-285750">
                <a:buFontTx/>
                <a:buChar char="-"/>
              </a:pPr>
              <a:r>
                <a:rPr lang="en-US" altLang="ko-KR" sz="1200" b="1" dirty="0" smtClean="0"/>
                <a:t>TC </a:t>
              </a:r>
              <a:r>
                <a:rPr lang="ko-KR" altLang="en-US" sz="1200" b="1" dirty="0" smtClean="0"/>
                <a:t>작성 및 리뷰  </a:t>
              </a:r>
              <a:endParaRPr lang="en-US" altLang="ko-KR" sz="1200" b="1" dirty="0" smtClean="0"/>
            </a:p>
          </p:txBody>
        </p:sp>
        <p:cxnSp>
          <p:nvCxnSpPr>
            <p:cNvPr id="15" name="직선 연결선 14"/>
            <p:cNvCxnSpPr/>
            <p:nvPr/>
          </p:nvCxnSpPr>
          <p:spPr>
            <a:xfrm>
              <a:off x="4961874" y="5013176"/>
              <a:ext cx="0" cy="28803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그룹 40"/>
          <p:cNvGrpSpPr/>
          <p:nvPr/>
        </p:nvGrpSpPr>
        <p:grpSpPr>
          <a:xfrm>
            <a:off x="5670047" y="2881507"/>
            <a:ext cx="2052228" cy="1255518"/>
            <a:chOff x="5861974" y="3445756"/>
            <a:chExt cx="2052228" cy="1255518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5861974" y="3445756"/>
              <a:ext cx="2052228" cy="9610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ko-KR" altLang="en-US" sz="1200" b="1" dirty="0" smtClean="0"/>
                <a:t>테스트 케이스 실행</a:t>
              </a:r>
              <a:endParaRPr lang="en-US" altLang="ko-KR" sz="1200" b="1" dirty="0"/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6654062" y="4413242"/>
              <a:ext cx="0" cy="28803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8489" y="1124744"/>
            <a:ext cx="1247949" cy="131463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912185" y="2696841"/>
            <a:ext cx="1224136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결함 발생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24" name="구부러진 연결선 23"/>
          <p:cNvCxnSpPr>
            <a:stCxn id="22" idx="0"/>
          </p:cNvCxnSpPr>
          <p:nvPr/>
        </p:nvCxnSpPr>
        <p:spPr>
          <a:xfrm rot="5400000" flipH="1" flipV="1">
            <a:off x="8128981" y="1177333"/>
            <a:ext cx="914781" cy="2124236"/>
          </a:xfrm>
          <a:prstGeom prst="curved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20486472">
            <a:off x="6912185" y="1548726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수정 요청 </a:t>
            </a:r>
            <a:r>
              <a:rPr lang="en-US" altLang="ko-KR" sz="1400" dirty="0"/>
              <a:t>(</a:t>
            </a:r>
            <a:r>
              <a:rPr lang="en-US" altLang="ko-KR" sz="1400" dirty="0" err="1" smtClean="0"/>
              <a:t>Redmine</a:t>
            </a:r>
            <a:r>
              <a:rPr lang="ko-KR" altLang="en-US" sz="1400" dirty="0" smtClean="0"/>
              <a:t>에 등록</a:t>
            </a:r>
            <a:r>
              <a:rPr lang="en-US" altLang="ko-KR" sz="1400" dirty="0" smtClean="0"/>
              <a:t>) </a:t>
            </a:r>
            <a:r>
              <a:rPr lang="ko-KR" altLang="en-US" sz="1400" dirty="0" smtClean="0"/>
              <a:t> </a:t>
            </a:r>
            <a:endParaRPr lang="ko-KR" altLang="en-US" sz="1400" dirty="0"/>
          </a:p>
        </p:txBody>
      </p:sp>
      <p:cxnSp>
        <p:nvCxnSpPr>
          <p:cNvPr id="29" name="구부러진 연결선 28"/>
          <p:cNvCxnSpPr>
            <a:stCxn id="20" idx="2"/>
            <a:endCxn id="16" idx="3"/>
          </p:cNvCxnSpPr>
          <p:nvPr/>
        </p:nvCxnSpPr>
        <p:spPr>
          <a:xfrm rot="5400000">
            <a:off x="8536035" y="1625618"/>
            <a:ext cx="922670" cy="2550189"/>
          </a:xfrm>
          <a:prstGeom prst="curved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 rot="20486472">
            <a:off x="9260343" y="2668173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수정 후 전달</a:t>
            </a:r>
            <a:endParaRPr lang="ko-KR" altLang="en-US" sz="1400" dirty="0"/>
          </a:p>
        </p:txBody>
      </p:sp>
      <p:sp>
        <p:nvSpPr>
          <p:cNvPr id="34" name="TextBox 33"/>
          <p:cNvSpPr txBox="1"/>
          <p:nvPr/>
        </p:nvSpPr>
        <p:spPr>
          <a:xfrm>
            <a:off x="7344233" y="3502195"/>
            <a:ext cx="295176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수정 확인 및 </a:t>
            </a:r>
            <a:endParaRPr lang="en-US" altLang="ko-KR" sz="1400" dirty="0" smtClean="0"/>
          </a:p>
          <a:p>
            <a:r>
              <a:rPr lang="ko-KR" altLang="en-US" sz="1400" dirty="0" smtClean="0"/>
              <a:t>평가 조건에 반영</a:t>
            </a:r>
            <a:endParaRPr lang="ko-KR" altLang="en-US" sz="1400" dirty="0"/>
          </a:p>
        </p:txBody>
      </p:sp>
      <p:grpSp>
        <p:nvGrpSpPr>
          <p:cNvPr id="43" name="그룹 42"/>
          <p:cNvGrpSpPr/>
          <p:nvPr/>
        </p:nvGrpSpPr>
        <p:grpSpPr>
          <a:xfrm>
            <a:off x="7452244" y="4422673"/>
            <a:ext cx="2340261" cy="1229028"/>
            <a:chOff x="7644171" y="4986922"/>
            <a:chExt cx="2340261" cy="1229028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7644171" y="5254870"/>
              <a:ext cx="2340261" cy="9610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ko-KR" altLang="en-US" sz="1200" b="1" dirty="0" smtClean="0"/>
                <a:t> </a:t>
              </a:r>
              <a:r>
                <a:rPr lang="en-US" altLang="ko-KR" sz="1200" b="1" dirty="0" smtClean="0"/>
                <a:t>‘SW </a:t>
              </a:r>
              <a:r>
                <a:rPr lang="ko-KR" altLang="en-US" sz="1200" b="1" dirty="0" smtClean="0"/>
                <a:t>테스트 판정 기준에 따라 </a:t>
              </a:r>
              <a:r>
                <a:rPr lang="en-US" altLang="ko-KR" sz="1200" b="1" dirty="0" smtClean="0"/>
                <a:t>Pass/Fail </a:t>
              </a:r>
              <a:r>
                <a:rPr lang="ko-KR" altLang="en-US" sz="1200" b="1" dirty="0" smtClean="0"/>
                <a:t>결정</a:t>
              </a:r>
              <a:endParaRPr lang="en-US" altLang="ko-KR" sz="1200" b="1" dirty="0"/>
            </a:p>
          </p:txBody>
        </p:sp>
        <p:cxnSp>
          <p:nvCxnSpPr>
            <p:cNvPr id="37" name="직선 연결선 36"/>
            <p:cNvCxnSpPr/>
            <p:nvPr/>
          </p:nvCxnSpPr>
          <p:spPr>
            <a:xfrm>
              <a:off x="9120336" y="4986922"/>
              <a:ext cx="0" cy="28803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모서리가 둥근 직사각형 37"/>
          <p:cNvSpPr/>
          <p:nvPr/>
        </p:nvSpPr>
        <p:spPr>
          <a:xfrm>
            <a:off x="9954522" y="4703208"/>
            <a:ext cx="1923337" cy="961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ko-KR" altLang="en-US" sz="1200" b="1" dirty="0" err="1" smtClean="0"/>
              <a:t>릴리즈</a:t>
            </a:r>
            <a:r>
              <a:rPr lang="ko-KR" altLang="en-US" sz="1200" b="1" dirty="0" smtClean="0"/>
              <a:t> 노트 작성</a:t>
            </a:r>
            <a:endParaRPr lang="en-US" altLang="ko-KR" sz="1200" b="1" dirty="0" smtClean="0"/>
          </a:p>
          <a:p>
            <a:pPr marL="285750" indent="-285750">
              <a:buFontTx/>
              <a:buChar char="-"/>
            </a:pPr>
            <a:r>
              <a:rPr lang="en-US" altLang="ko-KR" sz="1200" b="1" dirty="0" smtClean="0"/>
              <a:t>NAS/TSS </a:t>
            </a:r>
            <a:r>
              <a:rPr lang="ko-KR" altLang="en-US" sz="1200" b="1" dirty="0"/>
              <a:t>패키지 업로드</a:t>
            </a:r>
            <a:endParaRPr lang="en-US" altLang="ko-KR" sz="1200" b="1" dirty="0"/>
          </a:p>
        </p:txBody>
      </p:sp>
      <p:cxnSp>
        <p:nvCxnSpPr>
          <p:cNvPr id="39" name="직선 연결선 38"/>
          <p:cNvCxnSpPr/>
          <p:nvPr/>
        </p:nvCxnSpPr>
        <p:spPr>
          <a:xfrm>
            <a:off x="10909060" y="4402589"/>
            <a:ext cx="0" cy="28803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67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22" grpId="0" animBg="1"/>
      <p:bldP spid="26" grpId="0"/>
      <p:bldP spid="33" grpId="0"/>
      <p:bldP spid="34" grpId="0" animBg="1"/>
      <p:bldP spid="3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"/>
          <p:cNvSpPr txBox="1">
            <a:spLocks noChangeArrowheads="1"/>
          </p:cNvSpPr>
          <p:nvPr/>
        </p:nvSpPr>
        <p:spPr bwMode="auto">
          <a:xfrm>
            <a:off x="443372" y="180430"/>
            <a:ext cx="9829092" cy="553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90000"/>
              </a:lnSpc>
              <a:defRPr/>
            </a:pP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3. </a:t>
            </a:r>
            <a:r>
              <a:rPr lang="ko-KR" altLang="en-US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업무 현황 공유 </a:t>
            </a: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- 7</a:t>
            </a:r>
            <a:r>
              <a:rPr lang="ko-KR" altLang="en-US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월</a:t>
            </a: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 </a:t>
            </a:r>
            <a:endParaRPr lang="ko-KR" altLang="en-US" sz="4000" dirty="0">
              <a:solidFill>
                <a:srgbClr val="21BDE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1344" y="1412776"/>
            <a:ext cx="11617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테스트 업무 및 제품 숙지  </a:t>
            </a:r>
            <a:endParaRPr lang="en-US" altLang="ko-KR" sz="2000" b="1" dirty="0" smtClean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-117" r="-1"/>
          <a:stretch/>
        </p:blipFill>
        <p:spPr>
          <a:xfrm>
            <a:off x="5663952" y="2084748"/>
            <a:ext cx="6460582" cy="36105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00128" y="6101680"/>
            <a:ext cx="11089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1384" y="5896436"/>
            <a:ext cx="11089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테스트 업무 교육 및 기초 </a:t>
            </a:r>
            <a:r>
              <a:rPr lang="en-US" altLang="ko-KR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CS </a:t>
            </a: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지식 테스트</a:t>
            </a: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824192" y="5915791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제품 실습 내용 기반 발표</a:t>
            </a: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91344" y="2072296"/>
            <a:ext cx="5328592" cy="3623029"/>
            <a:chOff x="210196" y="2780928"/>
            <a:chExt cx="4967175" cy="3184594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4"/>
            <a:srcRect t="19082" b="18504"/>
            <a:stretch/>
          </p:blipFill>
          <p:spPr>
            <a:xfrm>
              <a:off x="210196" y="2780928"/>
              <a:ext cx="4967175" cy="3096344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4"/>
            <a:srcRect t="86546" b="-365"/>
            <a:stretch/>
          </p:blipFill>
          <p:spPr>
            <a:xfrm>
              <a:off x="210196" y="5279997"/>
              <a:ext cx="4967175" cy="6855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51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"/>
          <p:cNvSpPr txBox="1">
            <a:spLocks noChangeArrowheads="1"/>
          </p:cNvSpPr>
          <p:nvPr/>
        </p:nvSpPr>
        <p:spPr bwMode="auto">
          <a:xfrm>
            <a:off x="443372" y="180430"/>
            <a:ext cx="9829092" cy="553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90000"/>
              </a:lnSpc>
              <a:defRPr/>
            </a:pP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3. </a:t>
            </a:r>
            <a:r>
              <a:rPr lang="ko-KR" altLang="en-US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업무 현황 공유 </a:t>
            </a: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- 8</a:t>
            </a:r>
            <a:r>
              <a:rPr lang="ko-KR" altLang="en-US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월</a:t>
            </a: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 </a:t>
            </a:r>
            <a:endParaRPr lang="ko-KR" altLang="en-US" sz="4000" dirty="0">
              <a:solidFill>
                <a:srgbClr val="21BDE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1344" y="1412776"/>
            <a:ext cx="11617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NGFW (V 2.1.6.0) </a:t>
            </a:r>
            <a:r>
              <a:rPr lang="ko-KR" altLang="en-US" sz="2000" b="1" dirty="0" smtClean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테스트 </a:t>
            </a:r>
            <a:endParaRPr lang="en-US" altLang="ko-KR" sz="2000" b="1" dirty="0" smtClean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4508" y="1988840"/>
            <a:ext cx="117373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latin typeface="+mn-ea"/>
                <a:cs typeface="Calibri" panose="020F0502020204030204" pitchFamily="34" charset="0"/>
              </a:rPr>
              <a:t>‘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테스트 설계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</a:rPr>
              <a:t>’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 단계 투입</a:t>
            </a:r>
            <a:r>
              <a:rPr lang="en-US" altLang="ko-KR" sz="2000" b="1" dirty="0">
                <a:latin typeface="+mn-ea"/>
                <a:cs typeface="Calibri" panose="020F0502020204030204" pitchFamily="34" charset="0"/>
              </a:rPr>
              <a:t> </a:t>
            </a:r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endParaRPr lang="en-US" altLang="ko-KR" sz="2000" b="1" dirty="0" smtClean="0">
              <a:latin typeface="+mn-ea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 TC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작성 및 리뷰 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 </a:t>
            </a:r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1165" t="851" b="8478"/>
          <a:stretch/>
        </p:blipFill>
        <p:spPr>
          <a:xfrm>
            <a:off x="3647728" y="1612831"/>
            <a:ext cx="4296421" cy="493803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1730" r="13514"/>
          <a:stretch/>
        </p:blipFill>
        <p:spPr>
          <a:xfrm>
            <a:off x="6962258" y="2303133"/>
            <a:ext cx="4999554" cy="444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144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"/>
          <p:cNvSpPr txBox="1">
            <a:spLocks noChangeArrowheads="1"/>
          </p:cNvSpPr>
          <p:nvPr/>
        </p:nvSpPr>
        <p:spPr bwMode="auto">
          <a:xfrm>
            <a:off x="443372" y="180430"/>
            <a:ext cx="9829092" cy="553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90000"/>
              </a:lnSpc>
              <a:defRPr/>
            </a:pP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3. </a:t>
            </a:r>
            <a:r>
              <a:rPr lang="ko-KR" altLang="en-US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업무 현황 공유 </a:t>
            </a: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- 9</a:t>
            </a:r>
            <a:r>
              <a:rPr lang="ko-KR" altLang="en-US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월 </a:t>
            </a: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~ </a:t>
            </a:r>
            <a:r>
              <a:rPr lang="ko-KR" altLang="en-US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현재</a:t>
            </a: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 </a:t>
            </a:r>
            <a:endParaRPr lang="ko-KR" altLang="en-US" sz="4000" dirty="0">
              <a:solidFill>
                <a:srgbClr val="21BDE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1344" y="1412776"/>
            <a:ext cx="11617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TMS (V 4.1.4.0) </a:t>
            </a:r>
            <a:r>
              <a:rPr lang="ko-KR" altLang="en-US" sz="2000" b="1" dirty="0" smtClean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테스트</a:t>
            </a:r>
            <a:endParaRPr lang="en-US" altLang="ko-KR" sz="2000" b="1" dirty="0" smtClean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4508" y="1988840"/>
            <a:ext cx="1173730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latin typeface="+mn-ea"/>
                <a:cs typeface="Calibri" panose="020F0502020204030204" pitchFamily="34" charset="0"/>
              </a:rPr>
              <a:t>‘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진입 테스트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</a:rPr>
              <a:t>’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 단계부터 투입 </a:t>
            </a:r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>
              <a:latin typeface="+mn-ea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환경 구성 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: CentOS, </a:t>
            </a:r>
            <a:r>
              <a:rPr lang="en-US" altLang="ko-KR" sz="2000" b="1" dirty="0" err="1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RockyOS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설치 및 패치</a:t>
            </a:r>
            <a:endParaRPr lang="en-US" altLang="ko-KR" sz="2000" b="1" dirty="0" smtClean="0">
              <a:latin typeface="+mn-ea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endParaRPr lang="en-US" altLang="ko-KR" sz="2000" b="1" dirty="0">
              <a:latin typeface="+mn-ea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체크리스트 형식으로 테스트 실행 중</a:t>
            </a:r>
            <a:endParaRPr lang="en-US" altLang="ko-KR" sz="2000" b="1" dirty="0" smtClean="0">
              <a:latin typeface="+mn-ea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endParaRPr lang="en-US" altLang="ko-KR" sz="2000" b="1" dirty="0">
              <a:latin typeface="+mn-ea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   (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결함 등록 및 모니터링</a:t>
            </a:r>
            <a:r>
              <a:rPr lang="en-US" altLang="ko-KR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)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  <a:sym typeface="Wingdings" panose="05000000000000000000" pitchFamily="2" charset="2"/>
              </a:rPr>
              <a:t>  </a:t>
            </a:r>
            <a:r>
              <a:rPr lang="ko-KR" altLang="en-US" sz="2000" b="1" dirty="0" smtClean="0">
                <a:latin typeface="+mn-ea"/>
                <a:cs typeface="Calibri" panose="020F0502020204030204" pitchFamily="34" charset="0"/>
              </a:rPr>
              <a:t> </a:t>
            </a:r>
            <a:endParaRPr lang="en-US" altLang="ko-KR" sz="2000" b="1" dirty="0" smtClean="0">
              <a:latin typeface="+mn-ea"/>
              <a:cs typeface="Calibri" panose="020F050202020403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636" t="815" r="4750"/>
          <a:stretch/>
        </p:blipFill>
        <p:spPr>
          <a:xfrm>
            <a:off x="5735960" y="1268760"/>
            <a:ext cx="4264899" cy="532859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7577" y="3313876"/>
            <a:ext cx="3721655" cy="34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21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"/>
          <p:cNvSpPr txBox="1">
            <a:spLocks noChangeArrowheads="1"/>
          </p:cNvSpPr>
          <p:nvPr/>
        </p:nvSpPr>
        <p:spPr bwMode="auto">
          <a:xfrm>
            <a:off x="443372" y="180430"/>
            <a:ext cx="9829092" cy="553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90000"/>
              </a:lnSpc>
              <a:defRPr/>
            </a:pPr>
            <a:r>
              <a:rPr lang="en-US" altLang="ko-KR" sz="4000" b="1" dirty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4</a:t>
            </a:r>
            <a:r>
              <a:rPr lang="en-US" altLang="ko-KR" sz="4000" b="1" dirty="0" smtClean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. </a:t>
            </a:r>
            <a:r>
              <a:rPr lang="ko-KR" altLang="en-US" sz="4000" b="1" dirty="0">
                <a:solidFill>
                  <a:srgbClr val="21BDEE"/>
                </a:solidFill>
                <a:latin typeface="+mj-lt"/>
                <a:ea typeface="Tahoma" pitchFamily="34" charset="0"/>
                <a:cs typeface="Tahoma" pitchFamily="34" charset="0"/>
              </a:rPr>
              <a:t>목표 및 기대하는 바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360" y="1628800"/>
            <a:ext cx="780146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목표 </a:t>
            </a: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AutoNum type="arabicPeriod"/>
            </a:pPr>
            <a:r>
              <a:rPr lang="ko-KR" altLang="en-US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계측기를</a:t>
            </a: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활용한 비 기능 </a:t>
            </a: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테스트 도입 </a:t>
            </a: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AutoNum type="arabicPeriod"/>
            </a:pP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AutoNum type="arabicPeriod"/>
            </a:pPr>
            <a:r>
              <a:rPr lang="ko-KR" altLang="en-US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파이썬</a:t>
            </a:r>
            <a:r>
              <a:rPr lang="ko-KR" alt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스크립트 기반 테스트 자동화 </a:t>
            </a: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ko-K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85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24bf176b9d36a9f6e7589edcfcc34be0f0de733"/>
</p:tagLst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1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14616</TotalTime>
  <Words>277</Words>
  <Application>Microsoft Office PowerPoint</Application>
  <PresentationFormat>와이드스크린</PresentationFormat>
  <Paragraphs>103</Paragraphs>
  <Slides>10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굴림</vt:lpstr>
      <vt:lpstr>맑은 고딕</vt:lpstr>
      <vt:lpstr>Arial</vt:lpstr>
      <vt:lpstr>Calibri</vt:lpstr>
      <vt:lpstr>Tahoma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Dragonpill</dc:creator>
  <cp:lastModifiedBy>신희민</cp:lastModifiedBy>
  <cp:revision>837</cp:revision>
  <dcterms:created xsi:type="dcterms:W3CDTF">2014-05-15T02:02:05Z</dcterms:created>
  <dcterms:modified xsi:type="dcterms:W3CDTF">2024-10-16T06:49:43Z</dcterms:modified>
</cp:coreProperties>
</file>

<file path=docProps/thumbnail.jpeg>
</file>